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sldIdLst>
    <p:sldId id="257" r:id="rId5"/>
    <p:sldId id="271" r:id="rId6"/>
    <p:sldId id="280" r:id="rId7"/>
    <p:sldId id="281" r:id="rId8"/>
    <p:sldId id="282" r:id="rId9"/>
    <p:sldId id="283" r:id="rId10"/>
    <p:sldId id="284" r:id="rId11"/>
    <p:sldId id="285" r:id="rId12"/>
    <p:sldId id="288" r:id="rId13"/>
    <p:sldId id="289" r:id="rId14"/>
    <p:sldId id="290" r:id="rId15"/>
    <p:sldId id="293" r:id="rId16"/>
    <p:sldId id="294" r:id="rId17"/>
    <p:sldId id="29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5FF2ED-5567-445A-B3E0-3393544B04A6}" v="675" dt="2022-05-11T04:00:20.3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6" autoAdjust="0"/>
    <p:restoredTop sz="94131" autoAdjust="0"/>
  </p:normalViewPr>
  <p:slideViewPr>
    <p:cSldViewPr snapToGrid="0">
      <p:cViewPr varScale="1">
        <p:scale>
          <a:sx n="103" d="100"/>
          <a:sy n="103" d="100"/>
        </p:scale>
        <p:origin x="9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g>
</file>

<file path=ppt/media/image2.PNG>
</file>

<file path=ppt/media/image3.jpg>
</file>

<file path=ppt/media/image4.jp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6E1FD-E7A0-497B-BBC0-740BAAC97C64}" type="datetimeFigureOut">
              <a:rPr lang="en-PH" smtClean="0"/>
              <a:t>8/28/23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90CCE9-4AAE-4E1F-85AD-521A406D652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59855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38840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592246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385797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474573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628357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430668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531492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81387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769394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4497789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081717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6217798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304943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60444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1E6E-2408-484E-8979-2DB96F2F8A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7B426-68B8-4CB7-871C-5CC84E86C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52935-9451-4839-96FB-E9A8FCCD6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8/28/23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8F784-7AF5-4560-BEFA-8C8096530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98F6B-191E-4E4B-BE34-C76137125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31934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C9526-6B4B-4B7C-836C-CA5ECFEE1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D3F895-13B7-4F09-8F2B-7C7B281BDC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D4FF3-605C-448B-ABE0-7A159B7B3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8/28/23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10917-6EAA-48EE-AE32-E15F33FCA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51C44-2EAE-49AE-A864-682DEB3D8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69415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CFD600-C7E3-42EE-9735-2FE3EDE776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C80727-2711-434B-AEFB-9E214673EC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47950-A376-49E5-A09E-DEAA9AD59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8/28/23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8641F-5631-4BB0-94A8-CB1A2D78F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56033-BC76-47F3-AA32-F159420DF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68849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87643-F5D7-48E2-ADAB-95C74CECF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FC6CC-B49B-452C-8E9C-808488E73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BF4EE-800F-479B-9D99-FD0B990C4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8/28/23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3E0ED-BABB-43F4-8ACF-6AB1C583C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6B210-80B8-4EC4-A5DD-626DF335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89668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20E17-7239-452C-8B6C-2DE99BB75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2621D8-37ED-476B-884F-26990A946C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FE869-1B16-425A-9EFF-D1D147E64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8/28/23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7772C-84B9-4CA4-BC65-3D41F9D33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6E878-86EF-4ABF-A7AD-65B43A873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12625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D03AF-7534-49E0-B0A2-F0403B159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63158-1F78-4261-99A0-55F573DD04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B12B8E-1661-462B-A00C-FE1078E5F2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6763DF-E084-447E-A488-9F9D328A9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8/28/23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46663E-C0B8-407A-9C08-AD7A14CDF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444692-F2BB-4F15-9AC6-1D337C5F6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5248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24591-52D4-4A6A-81FF-CF9B69DD3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74561-7712-4BE5-B42C-1DF224123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6369D-C1D0-4A4F-85B0-DC21BD7E9C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26301-7EFA-4E2D-8E37-01989EDE4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68D5A3-0863-4C19-8CDF-E5F6380092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1BD46F-0A9D-4A21-A809-A8A4915A7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8/28/23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B3FE40-3AE1-4501-BD99-5BB30AA8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9DB7BF-E7E2-4599-93C1-314862B49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95543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BA4B7-5BD0-45CE-A3AB-0BDAEBCB2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317F3A-B35D-4332-A083-A8EA82A8C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8/28/23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D1BAA-3C55-422C-9DDB-C8FA2466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545CCC-0421-4BC8-A428-7D6891975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6104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8D164-8317-4375-AC20-4E5ECFBC8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8/28/23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E65B31-8161-47C0-B8D2-02FC9D063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8A5A49-C1DE-4043-9C4E-CA88B7D93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74507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41128-45F1-4E37-A76C-48135B4B5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6B574-F2D0-4A1E-971A-951AD113F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4A9BF5-4AAF-46A8-9307-3E49D1DC7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84D477-7EF0-4092-A585-C8B452D86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8/28/23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2B03C4-61D6-4E97-BF6A-97F683277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1C0268-0C31-4494-872A-FF14572B0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44569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1858D-F4CE-4847-9F4E-96911B72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12DC33-E4BE-4D59-8A3E-E5C8C7FEA8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662A18-4E8B-44E0-95B0-48E49B06B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3A010-3289-4BEF-9BA6-B9291ECCA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8/28/23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F1841C-B8D0-4564-AB48-104684286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8FD835-28F9-4C9B-8DEF-1C8AF7C19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69181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2D0B8-307D-483C-BA2C-9A8A459E4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75D10E-5C2B-4972-BF7B-F95754607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C434A-E16E-4577-B5A4-C633EF521A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F0B81-6BD8-4C65-9459-815598C5F1F4}" type="datetimeFigureOut">
              <a:rPr lang="en-PH" smtClean="0"/>
              <a:t>8/28/23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472F3-C75B-4412-A75D-AF542B82A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A6DE4-6572-40B4-8CEF-D76FDC9FDC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86813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jpg"/><Relationship Id="rId7" Type="http://schemas.openxmlformats.org/officeDocument/2006/relationships/hyperlink" Target="https://freesvg.org/red-t-shir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hyperlink" Target="https://openclipart.org/detail/73765/t-shirt_yelow" TargetMode="External"/><Relationship Id="rId5" Type="http://schemas.openxmlformats.org/officeDocument/2006/relationships/hyperlink" Target="https://freesvg.org/blue-t-shirt-vector-clip-art11657" TargetMode="External"/><Relationship Id="rId10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openxmlformats.org/officeDocument/2006/relationships/hyperlink" Target="https://openclipart.org/detail/118633/green-2-tshirt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jpg"/><Relationship Id="rId7" Type="http://schemas.openxmlformats.org/officeDocument/2006/relationships/hyperlink" Target="https://freesvg.org/red-t-shirt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hyperlink" Target="https://openclipart.org/detail/118633/green-2-tshirt" TargetMode="External"/><Relationship Id="rId5" Type="http://schemas.openxmlformats.org/officeDocument/2006/relationships/hyperlink" Target="https://freesvg.org/blue-t-shirt-vector-clip-art11657" TargetMode="External"/><Relationship Id="rId10" Type="http://schemas.openxmlformats.org/officeDocument/2006/relationships/image" Target="../media/image8.png"/><Relationship Id="rId4" Type="http://schemas.openxmlformats.org/officeDocument/2006/relationships/image" Target="../media/image6.png"/><Relationship Id="rId9" Type="http://schemas.openxmlformats.org/officeDocument/2006/relationships/hyperlink" Target="https://openclipart.org/detail/73765/t-shirt_yelow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jpg"/><Relationship Id="rId7" Type="http://schemas.openxmlformats.org/officeDocument/2006/relationships/hyperlink" Target="https://freesvg.org/blue-t-shirt-vector-clip-art11657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hyperlink" Target="https://openclipart.org/detail/118633/green-2-tshirt" TargetMode="External"/><Relationship Id="rId5" Type="http://schemas.openxmlformats.org/officeDocument/2006/relationships/hyperlink" Target="https://freesvg.org/red-t-shirt" TargetMode="External"/><Relationship Id="rId10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hyperlink" Target="https://openclipart.org/detail/73765/t-shirt_yelow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lickr.com/photos/85546319@N04/10062790545" TargetMode="External"/><Relationship Id="rId3" Type="http://schemas.openxmlformats.org/officeDocument/2006/relationships/image" Target="../media/image1.jpg"/><Relationship Id="rId7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hyperlink" Target="https://ratapelada.blogspot.com/2018/11/pringles-crujiente-placer-no-lo-puedes.html" TargetMode="External"/><Relationship Id="rId4" Type="http://schemas.openxmlformats.org/officeDocument/2006/relationships/image" Target="../media/image2.PNG"/><Relationship Id="rId9" Type="http://schemas.openxmlformats.org/officeDocument/2006/relationships/hyperlink" Target="https://creativecommons.org/licenses/by/3.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PH" b="1" dirty="0"/>
              <a:t>Stack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232827-4F60-4C85-BA9F-CAC18540AC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PH" sz="2000" b="1" dirty="0"/>
              <a:t>Presented by:</a:t>
            </a:r>
          </a:p>
          <a:p>
            <a:pPr algn="l"/>
            <a:r>
              <a:rPr lang="en-PH" sz="2000" dirty="0" err="1"/>
              <a:t>Elizer</a:t>
            </a:r>
            <a:r>
              <a:rPr lang="en-PH" sz="2000" dirty="0"/>
              <a:t> </a:t>
            </a:r>
            <a:r>
              <a:rPr lang="en-PH" sz="2000" dirty="0" err="1"/>
              <a:t>Ponio</a:t>
            </a:r>
            <a:r>
              <a:rPr lang="en-PH" sz="2000" dirty="0"/>
              <a:t> Jr.</a:t>
            </a:r>
          </a:p>
          <a:p>
            <a:pPr algn="l"/>
            <a:r>
              <a:rPr lang="en-PH" sz="2000" dirty="0"/>
              <a:t>Department of Computer Science</a:t>
            </a:r>
          </a:p>
          <a:p>
            <a:pPr algn="l"/>
            <a:r>
              <a:rPr lang="en-PH" sz="2000" dirty="0"/>
              <a:t>College of Computing and Information Technologies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4005017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Implementation of Stack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sz="1200" b="1" dirty="0">
                <a:solidFill>
                  <a:schemeClr val="tx1"/>
                </a:solidFill>
              </a:rPr>
              <a:t>CCDATRCL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000" b="1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dirty="0"/>
              <a:t>Because a stack is a </a:t>
            </a:r>
            <a:r>
              <a:rPr lang="en-US" sz="3000" b="1" dirty="0"/>
              <a:t>linear data structure</a:t>
            </a:r>
            <a:r>
              <a:rPr lang="en-US" sz="3000" dirty="0"/>
              <a:t>, it is possible to implement it or manually build it using a </a:t>
            </a:r>
            <a:r>
              <a:rPr lang="en-US" sz="3000" b="1" dirty="0"/>
              <a:t>list.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3000" b="1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3000" b="1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3000" b="1" dirty="0"/>
          </a:p>
          <a:p>
            <a:pPr algn="l"/>
            <a:endParaRPr lang="en-US" sz="3000" b="1" dirty="0"/>
          </a:p>
          <a:p>
            <a:pPr algn="l"/>
            <a:endParaRPr lang="en-US" sz="3000" b="1" dirty="0"/>
          </a:p>
          <a:p>
            <a:pPr algn="l"/>
            <a:endParaRPr lang="en-US" sz="3000" b="1" i="0" dirty="0">
              <a:effectLst/>
            </a:endParaRPr>
          </a:p>
          <a:p>
            <a:pPr algn="l"/>
            <a:endParaRPr lang="en-US" sz="3000" b="1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5382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Stack</a:t>
            </a:r>
            <a:r>
              <a:rPr lang="en-US" sz="5000" b="1" i="0" dirty="0">
                <a:effectLst/>
              </a:rPr>
              <a:t> implementation using Lists</a:t>
            </a:r>
            <a:endParaRPr lang="en-PH" sz="5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sz="1200" b="1" dirty="0">
                <a:solidFill>
                  <a:schemeClr val="tx1"/>
                </a:solidFill>
              </a:rPr>
              <a:t>CCDATRCL</a:t>
            </a:r>
            <a:endParaRPr lang="en-P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9D1453-75F7-57B1-AD86-D3F46D5E27F8}"/>
              </a:ext>
            </a:extLst>
          </p:cNvPr>
          <p:cNvSpPr txBox="1"/>
          <p:nvPr/>
        </p:nvSpPr>
        <p:spPr>
          <a:xfrm>
            <a:off x="1063535" y="3694784"/>
            <a:ext cx="282071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Push Sequence:</a:t>
            </a:r>
          </a:p>
          <a:p>
            <a:endParaRPr lang="en-PH" b="1" dirty="0"/>
          </a:p>
          <a:p>
            <a:r>
              <a:rPr lang="en-PH" dirty="0"/>
              <a:t>Push (Blue Shirt)</a:t>
            </a:r>
          </a:p>
          <a:p>
            <a:r>
              <a:rPr lang="en-PH" dirty="0"/>
              <a:t>Push (Red Shirt)</a:t>
            </a:r>
          </a:p>
          <a:p>
            <a:r>
              <a:rPr lang="en-PH" dirty="0"/>
              <a:t>Push (Yellow Shirt)</a:t>
            </a:r>
          </a:p>
          <a:p>
            <a:r>
              <a:rPr lang="en-PH" dirty="0"/>
              <a:t>Push (Green Shirt)</a:t>
            </a:r>
          </a:p>
          <a:p>
            <a:endParaRPr lang="en-PH" dirty="0"/>
          </a:p>
          <a:p>
            <a:endParaRPr lang="en-PH" dirty="0"/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DEF2D023-8AA3-C0A9-D29B-CBC2D2F1DB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3110855"/>
              </p:ext>
            </p:extLst>
          </p:nvPr>
        </p:nvGraphicFramePr>
        <p:xfrm>
          <a:off x="1098139" y="1934384"/>
          <a:ext cx="8128000" cy="1010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02494153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36811302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62508213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643850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Blue Shirt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dirty="0"/>
                        <a:t>Red Shirt</a:t>
                      </a:r>
                    </a:p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dirty="0"/>
                        <a:t>Yellow Shirt</a:t>
                      </a:r>
                    </a:p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dirty="0"/>
                        <a:t>Green Shirt</a:t>
                      </a:r>
                    </a:p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662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3 </a:t>
                      </a:r>
                      <a:r>
                        <a:rPr lang="en-PH" b="1" dirty="0">
                          <a:solidFill>
                            <a:srgbClr val="FF0000"/>
                          </a:solidFill>
                        </a:rPr>
                        <a:t>(TOP)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5519892"/>
                  </a:ext>
                </a:extLst>
              </a:tr>
            </a:tbl>
          </a:graphicData>
        </a:graphic>
      </p:graphicFrame>
      <p:pic>
        <p:nvPicPr>
          <p:cNvPr id="15" name="Picture 14">
            <a:extLst>
              <a:ext uri="{FF2B5EF4-FFF2-40B4-BE49-F238E27FC236}">
                <a16:creationId xmlns:a16="http://schemas.microsoft.com/office/drawing/2014/main" id="{5899B351-6E86-EC67-EA63-63884EB780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448101" y="5335103"/>
            <a:ext cx="545921" cy="545921"/>
          </a:xfrm>
          <a:prstGeom prst="rect">
            <a:avLst/>
          </a:prstGeom>
        </p:spPr>
      </p:pic>
      <p:pic>
        <p:nvPicPr>
          <p:cNvPr id="17" name="Picture 16" descr="A picture containing shirt&#10;&#10;Description automatically generated">
            <a:extLst>
              <a:ext uri="{FF2B5EF4-FFF2-40B4-BE49-F238E27FC236}">
                <a16:creationId xmlns:a16="http://schemas.microsoft.com/office/drawing/2014/main" id="{CBC0D990-F61C-886D-0174-0C9734DFFE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448100" y="4758975"/>
            <a:ext cx="545921" cy="539180"/>
          </a:xfrm>
          <a:prstGeom prst="rect">
            <a:avLst/>
          </a:prstGeom>
        </p:spPr>
      </p:pic>
      <p:pic>
        <p:nvPicPr>
          <p:cNvPr id="24" name="Picture 23" descr="Diagram&#10;&#10;Description automatically generated">
            <a:extLst>
              <a:ext uri="{FF2B5EF4-FFF2-40B4-BE49-F238E27FC236}">
                <a16:creationId xmlns:a16="http://schemas.microsoft.com/office/drawing/2014/main" id="{E7805405-62A9-D8B6-F101-E4F92391F41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0485466" y="3532910"/>
            <a:ext cx="500655" cy="545921"/>
          </a:xfrm>
          <a:prstGeom prst="rect">
            <a:avLst/>
          </a:prstGeom>
        </p:spPr>
      </p:pic>
      <p:pic>
        <p:nvPicPr>
          <p:cNvPr id="26" name="Picture 25" descr="Diagram&#10;&#10;Description automatically generated with low confidence">
            <a:extLst>
              <a:ext uri="{FF2B5EF4-FFF2-40B4-BE49-F238E27FC236}">
                <a16:creationId xmlns:a16="http://schemas.microsoft.com/office/drawing/2014/main" id="{224C7777-5A04-AE76-6E42-09F1556BA93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0448100" y="4152940"/>
            <a:ext cx="545921" cy="54592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749BDAF-05AD-202B-3586-980967612D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837501" y="1317388"/>
            <a:ext cx="545921" cy="545921"/>
          </a:xfrm>
          <a:prstGeom prst="rect">
            <a:avLst/>
          </a:prstGeom>
        </p:spPr>
      </p:pic>
      <p:pic>
        <p:nvPicPr>
          <p:cNvPr id="28" name="Picture 27" descr="A picture containing shirt&#10;&#10;Description automatically generated">
            <a:extLst>
              <a:ext uri="{FF2B5EF4-FFF2-40B4-BE49-F238E27FC236}">
                <a16:creationId xmlns:a16="http://schemas.microsoft.com/office/drawing/2014/main" id="{6BE3D923-EBC4-EEEF-2D1F-D1409C2B1B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3920714" y="1296958"/>
            <a:ext cx="545921" cy="539180"/>
          </a:xfrm>
          <a:prstGeom prst="rect">
            <a:avLst/>
          </a:prstGeom>
        </p:spPr>
      </p:pic>
      <p:pic>
        <p:nvPicPr>
          <p:cNvPr id="29" name="Picture 28" descr="Diagram&#10;&#10;Description automatically generated with low confidence">
            <a:extLst>
              <a:ext uri="{FF2B5EF4-FFF2-40B4-BE49-F238E27FC236}">
                <a16:creationId xmlns:a16="http://schemas.microsoft.com/office/drawing/2014/main" id="{F0AA8856-CBD9-9170-31D3-E789AC8FE01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5906580" y="1293587"/>
            <a:ext cx="545921" cy="545921"/>
          </a:xfrm>
          <a:prstGeom prst="rect">
            <a:avLst/>
          </a:prstGeom>
        </p:spPr>
      </p:pic>
      <p:pic>
        <p:nvPicPr>
          <p:cNvPr id="30" name="Picture 29" descr="Diagram&#10;&#10;Description automatically generated">
            <a:extLst>
              <a:ext uri="{FF2B5EF4-FFF2-40B4-BE49-F238E27FC236}">
                <a16:creationId xmlns:a16="http://schemas.microsoft.com/office/drawing/2014/main" id="{7FD09284-0307-0253-E160-5FB1B77DF8F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7989793" y="1284480"/>
            <a:ext cx="500655" cy="545921"/>
          </a:xfrm>
          <a:prstGeom prst="rect">
            <a:avLst/>
          </a:prstGeom>
        </p:spPr>
      </p:pic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EDA3525-D1AC-4B39-4628-DE727256DA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1554026"/>
              </p:ext>
            </p:extLst>
          </p:nvPr>
        </p:nvGraphicFramePr>
        <p:xfrm>
          <a:off x="8205058" y="3532910"/>
          <a:ext cx="2037080" cy="23481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080">
                  <a:extLst>
                    <a:ext uri="{9D8B030D-6E8A-4147-A177-3AD203B41FA5}">
                      <a16:colId xmlns:a16="http://schemas.microsoft.com/office/drawing/2014/main" val="1867406527"/>
                    </a:ext>
                  </a:extLst>
                </a:gridCol>
              </a:tblGrid>
              <a:tr h="587029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Green Shirt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862470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Yellow Shirt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772172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Red Shirt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862954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Blue Shirt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5995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19722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Push operation 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sz="1200" b="1" dirty="0">
                <a:solidFill>
                  <a:schemeClr val="tx1"/>
                </a:solidFill>
              </a:rPr>
              <a:t>CCDATRCL</a:t>
            </a:r>
            <a:endParaRPr lang="en-P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9D1453-75F7-57B1-AD86-D3F46D5E27F8}"/>
              </a:ext>
            </a:extLst>
          </p:cNvPr>
          <p:cNvSpPr txBox="1"/>
          <p:nvPr/>
        </p:nvSpPr>
        <p:spPr>
          <a:xfrm>
            <a:off x="1063535" y="3694784"/>
            <a:ext cx="1735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Push Sequence: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DEF2D023-8AA3-C0A9-D29B-CBC2D2F1DB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0336811"/>
              </p:ext>
            </p:extLst>
          </p:nvPr>
        </p:nvGraphicFramePr>
        <p:xfrm>
          <a:off x="1098139" y="1934384"/>
          <a:ext cx="8128000" cy="1010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02494153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36811302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62508213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643850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PH" dirty="0"/>
                    </a:p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662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3 </a:t>
                      </a:r>
                      <a:endParaRPr lang="en-PH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5519892"/>
                  </a:ext>
                </a:extLst>
              </a:tr>
            </a:tbl>
          </a:graphicData>
        </a:graphic>
      </p:graphicFrame>
      <p:pic>
        <p:nvPicPr>
          <p:cNvPr id="27" name="Picture 26">
            <a:extLst>
              <a:ext uri="{FF2B5EF4-FFF2-40B4-BE49-F238E27FC236}">
                <a16:creationId xmlns:a16="http://schemas.microsoft.com/office/drawing/2014/main" id="{E749BDAF-05AD-202B-3586-980967612D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837501" y="1259205"/>
            <a:ext cx="545921" cy="545921"/>
          </a:xfrm>
          <a:prstGeom prst="rect">
            <a:avLst/>
          </a:prstGeom>
        </p:spPr>
      </p:pic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EDA3525-D1AC-4B39-4628-DE727256DA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5624846"/>
              </p:ext>
            </p:extLst>
          </p:nvPr>
        </p:nvGraphicFramePr>
        <p:xfrm>
          <a:off x="8205058" y="3532910"/>
          <a:ext cx="2037080" cy="23481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080">
                  <a:extLst>
                    <a:ext uri="{9D8B030D-6E8A-4147-A177-3AD203B41FA5}">
                      <a16:colId xmlns:a16="http://schemas.microsoft.com/office/drawing/2014/main" val="1867406527"/>
                    </a:ext>
                  </a:extLst>
                </a:gridCol>
              </a:tblGrid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862470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772172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862954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599522"/>
                  </a:ext>
                </a:extLst>
              </a:tr>
            </a:tbl>
          </a:graphicData>
        </a:graphic>
      </p:graphicFrame>
      <p:pic>
        <p:nvPicPr>
          <p:cNvPr id="19" name="Picture 18">
            <a:extLst>
              <a:ext uri="{FF2B5EF4-FFF2-40B4-BE49-F238E27FC236}">
                <a16:creationId xmlns:a16="http://schemas.microsoft.com/office/drawing/2014/main" id="{E69FB9D7-1D76-44ED-1581-92874D881B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462832" y="5358269"/>
            <a:ext cx="545921" cy="5459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5B6A71-EA6A-BC06-B4B3-36F0BED54F3E}"/>
              </a:ext>
            </a:extLst>
          </p:cNvPr>
          <p:cNvSpPr txBox="1"/>
          <p:nvPr/>
        </p:nvSpPr>
        <p:spPr>
          <a:xfrm>
            <a:off x="1532611" y="2070512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Blue Shirt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92FAA83-41FF-8CBF-2008-51F174926A89}"/>
              </a:ext>
            </a:extLst>
          </p:cNvPr>
          <p:cNvSpPr txBox="1"/>
          <p:nvPr/>
        </p:nvSpPr>
        <p:spPr>
          <a:xfrm>
            <a:off x="1063534" y="4070306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(“Blue Shirt”)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33FBCC3-4573-0F0F-8EC2-7D331720FD53}"/>
              </a:ext>
            </a:extLst>
          </p:cNvPr>
          <p:cNvSpPr txBox="1"/>
          <p:nvPr/>
        </p:nvSpPr>
        <p:spPr>
          <a:xfrm>
            <a:off x="8645748" y="5372786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Blue Shirt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FE7C2D5-6966-A2FD-1142-E7157E3DEC01}"/>
              </a:ext>
            </a:extLst>
          </p:cNvPr>
          <p:cNvSpPr txBox="1"/>
          <p:nvPr/>
        </p:nvSpPr>
        <p:spPr>
          <a:xfrm>
            <a:off x="1063533" y="4430443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(“Red Shirt”)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97FE392-FA8B-E4F9-C74E-4E32A74D9451}"/>
              </a:ext>
            </a:extLst>
          </p:cNvPr>
          <p:cNvGrpSpPr/>
          <p:nvPr/>
        </p:nvGrpSpPr>
        <p:grpSpPr>
          <a:xfrm>
            <a:off x="3615824" y="1296958"/>
            <a:ext cx="7378197" cy="4001197"/>
            <a:chOff x="3615824" y="1296958"/>
            <a:chExt cx="7378197" cy="4001197"/>
          </a:xfrm>
        </p:grpSpPr>
        <p:pic>
          <p:nvPicPr>
            <p:cNvPr id="17" name="Picture 16" descr="A picture containing shirt&#10;&#10;Description automatically generated">
              <a:extLst>
                <a:ext uri="{FF2B5EF4-FFF2-40B4-BE49-F238E27FC236}">
                  <a16:creationId xmlns:a16="http://schemas.microsoft.com/office/drawing/2014/main" id="{CBC0D990-F61C-886D-0174-0C9734DFF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10448100" y="4758975"/>
              <a:ext cx="545921" cy="539180"/>
            </a:xfrm>
            <a:prstGeom prst="rect">
              <a:avLst/>
            </a:prstGeom>
          </p:spPr>
        </p:pic>
        <p:pic>
          <p:nvPicPr>
            <p:cNvPr id="28" name="Picture 27" descr="A picture containing shirt&#10;&#10;Description automatically generated">
              <a:extLst>
                <a:ext uri="{FF2B5EF4-FFF2-40B4-BE49-F238E27FC236}">
                  <a16:creationId xmlns:a16="http://schemas.microsoft.com/office/drawing/2014/main" id="{6BE3D923-EBC4-EEEF-2D1F-D1409C2B1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3920714" y="1296958"/>
              <a:ext cx="545921" cy="53918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F115CEE-E235-4D4E-1E6C-C43EC955CAE5}"/>
                </a:ext>
              </a:extLst>
            </p:cNvPr>
            <p:cNvSpPr txBox="1"/>
            <p:nvPr/>
          </p:nvSpPr>
          <p:spPr>
            <a:xfrm>
              <a:off x="3615824" y="2056995"/>
              <a:ext cx="1155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Red Shirt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7D901AC-4A5F-0473-6B23-69F7558EE895}"/>
                </a:ext>
              </a:extLst>
            </p:cNvPr>
            <p:cNvSpPr txBox="1"/>
            <p:nvPr/>
          </p:nvSpPr>
          <p:spPr>
            <a:xfrm>
              <a:off x="8645748" y="4785180"/>
              <a:ext cx="1155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Red Shirt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4E78F6B-3F0C-B8DF-E142-4332C2548AB7}"/>
              </a:ext>
            </a:extLst>
          </p:cNvPr>
          <p:cNvGrpSpPr/>
          <p:nvPr/>
        </p:nvGrpSpPr>
        <p:grpSpPr>
          <a:xfrm>
            <a:off x="5465209" y="1293587"/>
            <a:ext cx="5528812" cy="3405274"/>
            <a:chOff x="5465209" y="1293587"/>
            <a:chExt cx="5528812" cy="3405274"/>
          </a:xfrm>
        </p:grpSpPr>
        <p:pic>
          <p:nvPicPr>
            <p:cNvPr id="26" name="Picture 25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224C7777-5A04-AE76-6E42-09F1556BA93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10448100" y="4152940"/>
              <a:ext cx="545921" cy="545921"/>
            </a:xfrm>
            <a:prstGeom prst="rect">
              <a:avLst/>
            </a:prstGeom>
          </p:spPr>
        </p:pic>
        <p:pic>
          <p:nvPicPr>
            <p:cNvPr id="29" name="Picture 28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F0AA8856-CBD9-9170-31D3-E789AC8FE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5906580" y="1293587"/>
              <a:ext cx="545921" cy="545921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08FE999-4863-F223-3AA6-127C41BDAB52}"/>
                </a:ext>
              </a:extLst>
            </p:cNvPr>
            <p:cNvSpPr txBox="1"/>
            <p:nvPr/>
          </p:nvSpPr>
          <p:spPr>
            <a:xfrm>
              <a:off x="5465209" y="2078988"/>
              <a:ext cx="1428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Yellow Shirt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CC4A1A5-8137-8664-3CCF-74C048507E63}"/>
                </a:ext>
              </a:extLst>
            </p:cNvPr>
            <p:cNvSpPr txBox="1"/>
            <p:nvPr/>
          </p:nvSpPr>
          <p:spPr>
            <a:xfrm>
              <a:off x="8517354" y="4254972"/>
              <a:ext cx="14175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Yellow Shirt</a:t>
              </a: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A2316301-B622-6F7D-A988-42F5DB2C427E}"/>
              </a:ext>
            </a:extLst>
          </p:cNvPr>
          <p:cNvSpPr txBox="1"/>
          <p:nvPr/>
        </p:nvSpPr>
        <p:spPr>
          <a:xfrm>
            <a:off x="1063532" y="4762915"/>
            <a:ext cx="2687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(“Yellow Shirt”)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F499E92-49DB-EEB7-ECAE-FAE080DBDD72}"/>
              </a:ext>
            </a:extLst>
          </p:cNvPr>
          <p:cNvSpPr txBox="1"/>
          <p:nvPr/>
        </p:nvSpPr>
        <p:spPr>
          <a:xfrm>
            <a:off x="1046809" y="5096358"/>
            <a:ext cx="2687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(“Green Shirt”)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841BA5D-4575-31E6-8BC0-F4F3E6055E56}"/>
              </a:ext>
            </a:extLst>
          </p:cNvPr>
          <p:cNvGrpSpPr/>
          <p:nvPr/>
        </p:nvGrpSpPr>
        <p:grpSpPr>
          <a:xfrm>
            <a:off x="7525789" y="1284480"/>
            <a:ext cx="3460332" cy="2794351"/>
            <a:chOff x="7525789" y="1284480"/>
            <a:chExt cx="3460332" cy="2794351"/>
          </a:xfrm>
        </p:grpSpPr>
        <p:pic>
          <p:nvPicPr>
            <p:cNvPr id="24" name="Picture 23" descr="Diagram&#10;&#10;Description automatically generated">
              <a:extLst>
                <a:ext uri="{FF2B5EF4-FFF2-40B4-BE49-F238E27FC236}">
                  <a16:creationId xmlns:a16="http://schemas.microsoft.com/office/drawing/2014/main" id="{E7805405-62A9-D8B6-F101-E4F92391F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1"/>
                </a:ext>
              </a:extLst>
            </a:blip>
            <a:stretch>
              <a:fillRect/>
            </a:stretch>
          </p:blipFill>
          <p:spPr>
            <a:xfrm>
              <a:off x="10485466" y="3532910"/>
              <a:ext cx="500655" cy="545921"/>
            </a:xfrm>
            <a:prstGeom prst="rect">
              <a:avLst/>
            </a:prstGeom>
          </p:spPr>
        </p:pic>
        <p:pic>
          <p:nvPicPr>
            <p:cNvPr id="30" name="Picture 29" descr="Diagram&#10;&#10;Description automatically generated">
              <a:extLst>
                <a:ext uri="{FF2B5EF4-FFF2-40B4-BE49-F238E27FC236}">
                  <a16:creationId xmlns:a16="http://schemas.microsoft.com/office/drawing/2014/main" id="{7FD09284-0307-0253-E160-5FB1B77DF8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1"/>
                </a:ext>
              </a:extLst>
            </a:blip>
            <a:stretch>
              <a:fillRect/>
            </a:stretch>
          </p:blipFill>
          <p:spPr>
            <a:xfrm>
              <a:off x="7989793" y="1284480"/>
              <a:ext cx="500655" cy="545921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E294A7E-9AD2-6237-23A3-9D3897029C4C}"/>
                </a:ext>
              </a:extLst>
            </p:cNvPr>
            <p:cNvSpPr txBox="1"/>
            <p:nvPr/>
          </p:nvSpPr>
          <p:spPr>
            <a:xfrm>
              <a:off x="7525789" y="2079613"/>
              <a:ext cx="1428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Green Shirt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E9802A0-DC44-241F-7C09-E15160BA19C1}"/>
                </a:ext>
              </a:extLst>
            </p:cNvPr>
            <p:cNvSpPr txBox="1"/>
            <p:nvPr/>
          </p:nvSpPr>
          <p:spPr>
            <a:xfrm>
              <a:off x="8527521" y="3660138"/>
              <a:ext cx="14175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Green Shirt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771247C-93D5-9CC7-A422-ADECD5FEEDEE}"/>
              </a:ext>
            </a:extLst>
          </p:cNvPr>
          <p:cNvSpPr txBox="1"/>
          <p:nvPr/>
        </p:nvSpPr>
        <p:spPr>
          <a:xfrm>
            <a:off x="8391377" y="2575972"/>
            <a:ext cx="738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>
                <a:solidFill>
                  <a:srgbClr val="FF0000"/>
                </a:solidFill>
              </a:rPr>
              <a:t>(TOP)</a:t>
            </a:r>
          </a:p>
        </p:txBody>
      </p:sp>
    </p:spTree>
    <p:extLst>
      <p:ext uri="{BB962C8B-B14F-4D97-AF65-F5344CB8AC3E}">
        <p14:creationId xmlns:p14="http://schemas.microsoft.com/office/powerpoint/2010/main" val="2301016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3" grpId="0"/>
      <p:bldP spid="35" grpId="0"/>
      <p:bldP spid="36" grpId="0"/>
      <p:bldP spid="39" grpId="0"/>
      <p:bldP spid="4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Pop operation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sz="1200" b="1" dirty="0">
                <a:solidFill>
                  <a:schemeClr val="tx1"/>
                </a:solidFill>
              </a:rPr>
              <a:t>CCDATRCL</a:t>
            </a:r>
            <a:endParaRPr lang="en-P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9D1453-75F7-57B1-AD86-D3F46D5E27F8}"/>
              </a:ext>
            </a:extLst>
          </p:cNvPr>
          <p:cNvSpPr txBox="1"/>
          <p:nvPr/>
        </p:nvSpPr>
        <p:spPr>
          <a:xfrm>
            <a:off x="1063535" y="3694784"/>
            <a:ext cx="1735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Pop Sequence: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DEF2D023-8AA3-C0A9-D29B-CBC2D2F1DB08}"/>
              </a:ext>
            </a:extLst>
          </p:cNvPr>
          <p:cNvGraphicFramePr>
            <a:graphicFrameLocks noGrp="1"/>
          </p:cNvGraphicFramePr>
          <p:nvPr/>
        </p:nvGraphicFramePr>
        <p:xfrm>
          <a:off x="1098139" y="1934384"/>
          <a:ext cx="8128000" cy="1010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02494153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36811302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62508213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643850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PH" dirty="0"/>
                    </a:p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662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3 </a:t>
                      </a:r>
                      <a:endParaRPr lang="en-PH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5519892"/>
                  </a:ext>
                </a:extLst>
              </a:tr>
            </a:tbl>
          </a:graphicData>
        </a:graphic>
      </p:graphicFrame>
      <p:pic>
        <p:nvPicPr>
          <p:cNvPr id="17" name="Picture 16" descr="A picture containing shirt&#10;&#10;Description automatically generated">
            <a:extLst>
              <a:ext uri="{FF2B5EF4-FFF2-40B4-BE49-F238E27FC236}">
                <a16:creationId xmlns:a16="http://schemas.microsoft.com/office/drawing/2014/main" id="{CBC0D990-F61C-886D-0174-0C9734DFFE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448100" y="4758975"/>
            <a:ext cx="545921" cy="5391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749BDAF-05AD-202B-3586-980967612D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837501" y="1259205"/>
            <a:ext cx="545921" cy="545921"/>
          </a:xfrm>
          <a:prstGeom prst="rect">
            <a:avLst/>
          </a:prstGeom>
        </p:spPr>
      </p:pic>
      <p:pic>
        <p:nvPicPr>
          <p:cNvPr id="28" name="Picture 27" descr="A picture containing shirt&#10;&#10;Description automatically generated">
            <a:extLst>
              <a:ext uri="{FF2B5EF4-FFF2-40B4-BE49-F238E27FC236}">
                <a16:creationId xmlns:a16="http://schemas.microsoft.com/office/drawing/2014/main" id="{6BE3D923-EBC4-EEEF-2D1F-D1409C2B1B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920714" y="1296958"/>
            <a:ext cx="545921" cy="539180"/>
          </a:xfrm>
          <a:prstGeom prst="rect">
            <a:avLst/>
          </a:prstGeom>
        </p:spPr>
      </p:pic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EDA3525-D1AC-4B39-4628-DE727256DA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4042585"/>
              </p:ext>
            </p:extLst>
          </p:nvPr>
        </p:nvGraphicFramePr>
        <p:xfrm>
          <a:off x="8207599" y="3532910"/>
          <a:ext cx="2037080" cy="23481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080">
                  <a:extLst>
                    <a:ext uri="{9D8B030D-6E8A-4147-A177-3AD203B41FA5}">
                      <a16:colId xmlns:a16="http://schemas.microsoft.com/office/drawing/2014/main" val="1867406527"/>
                    </a:ext>
                  </a:extLst>
                </a:gridCol>
              </a:tblGrid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862470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772172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862954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599522"/>
                  </a:ext>
                </a:extLst>
              </a:tr>
            </a:tbl>
          </a:graphicData>
        </a:graphic>
      </p:graphicFrame>
      <p:pic>
        <p:nvPicPr>
          <p:cNvPr id="19" name="Picture 18">
            <a:extLst>
              <a:ext uri="{FF2B5EF4-FFF2-40B4-BE49-F238E27FC236}">
                <a16:creationId xmlns:a16="http://schemas.microsoft.com/office/drawing/2014/main" id="{E69FB9D7-1D76-44ED-1581-92874D881B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462832" y="5358269"/>
            <a:ext cx="545921" cy="5459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5B6A71-EA6A-BC06-B4B3-36F0BED54F3E}"/>
              </a:ext>
            </a:extLst>
          </p:cNvPr>
          <p:cNvSpPr txBox="1"/>
          <p:nvPr/>
        </p:nvSpPr>
        <p:spPr>
          <a:xfrm>
            <a:off x="1532611" y="2070512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Blue Shirt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F115CEE-E235-4D4E-1E6C-C43EC955CAE5}"/>
              </a:ext>
            </a:extLst>
          </p:cNvPr>
          <p:cNvSpPr txBox="1"/>
          <p:nvPr/>
        </p:nvSpPr>
        <p:spPr>
          <a:xfrm>
            <a:off x="3615824" y="2056995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Red Shirt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92FAA83-41FF-8CBF-2008-51F174926A89}"/>
              </a:ext>
            </a:extLst>
          </p:cNvPr>
          <p:cNvSpPr txBox="1"/>
          <p:nvPr/>
        </p:nvSpPr>
        <p:spPr>
          <a:xfrm>
            <a:off x="1063532" y="4070306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Stack.pop</a:t>
            </a:r>
            <a:r>
              <a:rPr lang="en-PH" dirty="0"/>
              <a:t>()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33FBCC3-4573-0F0F-8EC2-7D331720FD53}"/>
              </a:ext>
            </a:extLst>
          </p:cNvPr>
          <p:cNvSpPr txBox="1"/>
          <p:nvPr/>
        </p:nvSpPr>
        <p:spPr>
          <a:xfrm>
            <a:off x="8645748" y="5372786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Blue Shirt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FE7C2D5-6966-A2FD-1142-E7157E3DEC01}"/>
              </a:ext>
            </a:extLst>
          </p:cNvPr>
          <p:cNvSpPr txBox="1"/>
          <p:nvPr/>
        </p:nvSpPr>
        <p:spPr>
          <a:xfrm>
            <a:off x="1063533" y="4430443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Stack.pop</a:t>
            </a:r>
            <a:r>
              <a:rPr lang="en-PH" dirty="0"/>
              <a:t>()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7D901AC-4A5F-0473-6B23-69F7558EE895}"/>
              </a:ext>
            </a:extLst>
          </p:cNvPr>
          <p:cNvSpPr txBox="1"/>
          <p:nvPr/>
        </p:nvSpPr>
        <p:spPr>
          <a:xfrm>
            <a:off x="8645748" y="4785180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Red Shirt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EE8C8F2-BF2C-4FD7-BF02-D5A9AAFAEEF9}"/>
              </a:ext>
            </a:extLst>
          </p:cNvPr>
          <p:cNvGrpSpPr/>
          <p:nvPr/>
        </p:nvGrpSpPr>
        <p:grpSpPr>
          <a:xfrm>
            <a:off x="5465209" y="1293587"/>
            <a:ext cx="5528812" cy="3405274"/>
            <a:chOff x="5465209" y="1293587"/>
            <a:chExt cx="5528812" cy="3405274"/>
          </a:xfrm>
        </p:grpSpPr>
        <p:pic>
          <p:nvPicPr>
            <p:cNvPr id="26" name="Picture 25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224C7777-5A04-AE76-6E42-09F1556BA93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10448100" y="4152940"/>
              <a:ext cx="545921" cy="545921"/>
            </a:xfrm>
            <a:prstGeom prst="rect">
              <a:avLst/>
            </a:prstGeom>
          </p:spPr>
        </p:pic>
        <p:pic>
          <p:nvPicPr>
            <p:cNvPr id="29" name="Picture 28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F0AA8856-CBD9-9170-31D3-E789AC8FE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5906580" y="1293587"/>
              <a:ext cx="545921" cy="545921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08FE999-4863-F223-3AA6-127C41BDAB52}"/>
                </a:ext>
              </a:extLst>
            </p:cNvPr>
            <p:cNvSpPr txBox="1"/>
            <p:nvPr/>
          </p:nvSpPr>
          <p:spPr>
            <a:xfrm>
              <a:off x="5465209" y="2078988"/>
              <a:ext cx="1428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Yellow Shirt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CC4A1A5-8137-8664-3CCF-74C048507E63}"/>
                </a:ext>
              </a:extLst>
            </p:cNvPr>
            <p:cNvSpPr txBox="1"/>
            <p:nvPr/>
          </p:nvSpPr>
          <p:spPr>
            <a:xfrm>
              <a:off x="8517354" y="4254972"/>
              <a:ext cx="14175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Yellow Shirt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5E5CFF7-634C-6566-0D5E-DCC4995E26E7}"/>
              </a:ext>
            </a:extLst>
          </p:cNvPr>
          <p:cNvGrpSpPr/>
          <p:nvPr/>
        </p:nvGrpSpPr>
        <p:grpSpPr>
          <a:xfrm>
            <a:off x="7525789" y="1284480"/>
            <a:ext cx="3460332" cy="2794351"/>
            <a:chOff x="7525789" y="1284480"/>
            <a:chExt cx="3460332" cy="2794351"/>
          </a:xfrm>
        </p:grpSpPr>
        <p:pic>
          <p:nvPicPr>
            <p:cNvPr id="24" name="Picture 23" descr="Diagram&#10;&#10;Description automatically generated">
              <a:extLst>
                <a:ext uri="{FF2B5EF4-FFF2-40B4-BE49-F238E27FC236}">
                  <a16:creationId xmlns:a16="http://schemas.microsoft.com/office/drawing/2014/main" id="{E7805405-62A9-D8B6-F101-E4F92391F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1"/>
                </a:ext>
              </a:extLst>
            </a:blip>
            <a:stretch>
              <a:fillRect/>
            </a:stretch>
          </p:blipFill>
          <p:spPr>
            <a:xfrm>
              <a:off x="10485466" y="3532910"/>
              <a:ext cx="500655" cy="545921"/>
            </a:xfrm>
            <a:prstGeom prst="rect">
              <a:avLst/>
            </a:prstGeom>
          </p:spPr>
        </p:pic>
        <p:pic>
          <p:nvPicPr>
            <p:cNvPr id="30" name="Picture 29" descr="Diagram&#10;&#10;Description automatically generated">
              <a:extLst>
                <a:ext uri="{FF2B5EF4-FFF2-40B4-BE49-F238E27FC236}">
                  <a16:creationId xmlns:a16="http://schemas.microsoft.com/office/drawing/2014/main" id="{7FD09284-0307-0253-E160-5FB1B77DF8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1"/>
                </a:ext>
              </a:extLst>
            </a:blip>
            <a:stretch>
              <a:fillRect/>
            </a:stretch>
          </p:blipFill>
          <p:spPr>
            <a:xfrm>
              <a:off x="7989793" y="1284480"/>
              <a:ext cx="500655" cy="545921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E294A7E-9AD2-6237-23A3-9D3897029C4C}"/>
                </a:ext>
              </a:extLst>
            </p:cNvPr>
            <p:cNvSpPr txBox="1"/>
            <p:nvPr/>
          </p:nvSpPr>
          <p:spPr>
            <a:xfrm>
              <a:off x="7525789" y="2079613"/>
              <a:ext cx="1428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Green Shirt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E9802A0-DC44-241F-7C09-E15160BA19C1}"/>
                </a:ext>
              </a:extLst>
            </p:cNvPr>
            <p:cNvSpPr txBox="1"/>
            <p:nvPr/>
          </p:nvSpPr>
          <p:spPr>
            <a:xfrm>
              <a:off x="8527521" y="3660138"/>
              <a:ext cx="14175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Green Shirt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6D9EB5EE-6512-C70B-9987-26B1089E53BA}"/>
              </a:ext>
            </a:extLst>
          </p:cNvPr>
          <p:cNvSpPr txBox="1"/>
          <p:nvPr/>
        </p:nvSpPr>
        <p:spPr>
          <a:xfrm>
            <a:off x="1063532" y="4794906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Stack.pop</a:t>
            </a:r>
            <a:r>
              <a:rPr lang="en-PH" dirty="0"/>
              <a:t>()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235C377-6815-04DD-43AC-53BB27293B09}"/>
              </a:ext>
            </a:extLst>
          </p:cNvPr>
          <p:cNvSpPr txBox="1"/>
          <p:nvPr/>
        </p:nvSpPr>
        <p:spPr>
          <a:xfrm>
            <a:off x="1063532" y="5151337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Stack.pop</a:t>
            </a:r>
            <a:r>
              <a:rPr lang="en-PH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45911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3" grpId="0"/>
      <p:bldP spid="33" grpId="0"/>
      <p:bldP spid="35" grpId="0"/>
      <p:bldP spid="36" grpId="0"/>
      <p:bldP spid="37" grpId="0"/>
      <p:bldP spid="34" grpId="0"/>
      <p:bldP spid="4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Applications of a Stack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sz="1200" b="1" dirty="0">
                <a:solidFill>
                  <a:schemeClr val="tx1"/>
                </a:solidFill>
              </a:rPr>
              <a:t>CCDATRCL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PH" sz="3000" b="1" dirty="0"/>
              <a:t>Reverse a word </a:t>
            </a:r>
            <a:r>
              <a:rPr lang="en-PH" sz="3000" dirty="0"/>
              <a:t>- Put all the letters in a stack and pop them out. Because of the LIFO order of stack, you will get the letters in reverse order.</a:t>
            </a:r>
          </a:p>
          <a:p>
            <a:pPr algn="l"/>
            <a:endParaRPr lang="en-PH" sz="3000" dirty="0"/>
          </a:p>
          <a:p>
            <a:pPr algn="l"/>
            <a:r>
              <a:rPr lang="en-PH" sz="3000" b="1" dirty="0"/>
              <a:t>In browsers </a:t>
            </a:r>
            <a:r>
              <a:rPr lang="en-PH" sz="3000" dirty="0"/>
              <a:t>- The back button in a browser saves all the URLs you have visited previously in a stack. Each time you visit a new page, it is added on top of the stack. When you press the back button, the current URL is removed from the stack, and the previous URL is accessed.</a:t>
            </a:r>
            <a:endParaRPr lang="en-US" sz="3000" dirty="0"/>
          </a:p>
          <a:p>
            <a:pPr algn="l"/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042231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What is a Stack?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lvl="1" algn="r"/>
            <a:r>
              <a:rPr lang="en-PH" sz="1200" b="1" dirty="0">
                <a:solidFill>
                  <a:schemeClr val="tx1"/>
                </a:solidFill>
              </a:rPr>
              <a:t>CCDATRCL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100" b="0" i="0" dirty="0">
                <a:effectLst/>
              </a:rPr>
              <a:t>A stack is a linear data structure that follows the principle of </a:t>
            </a:r>
            <a:r>
              <a:rPr lang="en-US" sz="3100" b="1" i="0" dirty="0">
                <a:effectLst/>
              </a:rPr>
              <a:t>Last In First Out (LIFO)</a:t>
            </a:r>
            <a:r>
              <a:rPr lang="en-US" sz="3100" b="0" i="0" dirty="0">
                <a:effectLst/>
              </a:rPr>
              <a:t>. This means the last element inserted inside the stack is removed first.</a:t>
            </a:r>
          </a:p>
          <a:p>
            <a:pPr algn="l"/>
            <a:endParaRPr lang="en-US" sz="3100" dirty="0"/>
          </a:p>
          <a:p>
            <a:pPr algn="l"/>
            <a:endParaRPr lang="en-US" sz="3100" dirty="0"/>
          </a:p>
          <a:p>
            <a:pPr algn="l"/>
            <a:endParaRPr lang="en-US" sz="3100" dirty="0"/>
          </a:p>
          <a:p>
            <a:pPr algn="l"/>
            <a:endParaRPr lang="en-US" sz="3100" dirty="0"/>
          </a:p>
          <a:p>
            <a:pPr algn="l"/>
            <a:endParaRPr lang="en-US" sz="3000" dirty="0"/>
          </a:p>
          <a:p>
            <a:pPr algn="l"/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921172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What is a Stack?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CCDATRCL</a:t>
            </a:r>
            <a:endParaRPr lang="en-PH" dirty="0"/>
          </a:p>
        </p:txBody>
      </p:sp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64D1184D-3220-0E32-15CF-6A3FB82214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279482" y="2188943"/>
            <a:ext cx="2567592" cy="2453455"/>
          </a:xfrm>
          <a:prstGeom prst="rect">
            <a:avLst/>
          </a:prstGeom>
        </p:spPr>
      </p:pic>
      <p:pic>
        <p:nvPicPr>
          <p:cNvPr id="7" name="Picture 6" descr="Rows of white dishes on shelf in restaurant kitchen">
            <a:extLst>
              <a:ext uri="{FF2B5EF4-FFF2-40B4-BE49-F238E27FC236}">
                <a16:creationId xmlns:a16="http://schemas.microsoft.com/office/drawing/2014/main" id="{92EDF3CD-B22B-969C-65D4-6369143F61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6902" y="2175614"/>
            <a:ext cx="2868965" cy="24667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A7E1B1-1945-332C-F900-E953C058738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7463096" y="1918811"/>
            <a:ext cx="4297421" cy="30203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47F720-3DEC-50E1-3CBC-A03DCB1B20D7}"/>
              </a:ext>
            </a:extLst>
          </p:cNvPr>
          <p:cNvSpPr txBox="1"/>
          <p:nvPr/>
        </p:nvSpPr>
        <p:spPr>
          <a:xfrm>
            <a:off x="6842760" y="6982265"/>
            <a:ext cx="41252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900">
                <a:hlinkClick r:id="rId8" tooltip="https://www.flickr.com/photos/85546319@N04/10062790545"/>
              </a:rPr>
              <a:t>This Photo</a:t>
            </a:r>
            <a:r>
              <a:rPr lang="en-PH" sz="900"/>
              <a:t> by Unknown Author is licensed under </a:t>
            </a:r>
            <a:r>
              <a:rPr lang="en-PH" sz="900">
                <a:hlinkClick r:id="rId9" tooltip="https://creativecommons.org/licenses/by/3.0/"/>
              </a:rPr>
              <a:t>CC BY</a:t>
            </a:r>
            <a:endParaRPr lang="en-PH" sz="900"/>
          </a:p>
        </p:txBody>
      </p:sp>
    </p:spTree>
    <p:extLst>
      <p:ext uri="{BB962C8B-B14F-4D97-AF65-F5344CB8AC3E}">
        <p14:creationId xmlns:p14="http://schemas.microsoft.com/office/powerpoint/2010/main" val="2957465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Last In First Out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CCDATRCL</a:t>
            </a:r>
            <a:endParaRPr lang="en-PH" dirty="0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46804F31-BD06-C449-FF59-F211CBE817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609643"/>
            <a:ext cx="6096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85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Basic Operations in a Stack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CCDATRCL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b="1" i="0" dirty="0">
                <a:effectLst/>
              </a:rPr>
              <a:t>Push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3000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b="1" i="0" dirty="0">
                <a:effectLst/>
              </a:rPr>
              <a:t>Pop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3000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b="1" dirty="0"/>
              <a:t>Size</a:t>
            </a:r>
          </a:p>
          <a:p>
            <a:pPr algn="l"/>
            <a:endParaRPr lang="en-US" sz="3000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b="1" i="0" dirty="0">
                <a:effectLst/>
              </a:rPr>
              <a:t>Peek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64373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Push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CCDATRCL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b="0" i="0" dirty="0">
                <a:effectLst/>
              </a:rPr>
              <a:t>Add an element to the top of a stack</a:t>
            </a: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b="0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22106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Pop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CCDATRCL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dirty="0"/>
              <a:t>Remove</a:t>
            </a:r>
            <a:r>
              <a:rPr lang="en-US" sz="3000" b="0" i="0" dirty="0">
                <a:effectLst/>
              </a:rPr>
              <a:t> an element to the top of a stack</a:t>
            </a: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b="0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92278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Size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CCDATRCL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dirty="0"/>
              <a:t>Shows the total number of elements of the stack</a:t>
            </a:r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634794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Peek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sz="1200" b="1" dirty="0">
                <a:solidFill>
                  <a:schemeClr val="tx1"/>
                </a:solidFill>
              </a:rPr>
              <a:t>CCDATRCL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000" b="1" dirty="0"/>
          </a:p>
          <a:p>
            <a:pPr algn="l"/>
            <a:endParaRPr lang="en-US" sz="3000" b="1" i="0" dirty="0">
              <a:effectLst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dirty="0"/>
              <a:t>Shows the top element of the stack</a:t>
            </a:r>
          </a:p>
          <a:p>
            <a:pPr algn="l"/>
            <a:endParaRPr lang="en-US" sz="3000" b="1" i="0" dirty="0">
              <a:effectLst/>
            </a:endParaRPr>
          </a:p>
          <a:p>
            <a:pPr algn="l"/>
            <a:endParaRPr lang="en-US" sz="3000" b="1" dirty="0"/>
          </a:p>
          <a:p>
            <a:pPr algn="l"/>
            <a:endParaRPr lang="en-US" sz="3000" b="1" i="0" dirty="0">
              <a:effectLst/>
            </a:endParaRPr>
          </a:p>
          <a:p>
            <a:pPr algn="l"/>
            <a:endParaRPr lang="en-US" sz="3000" b="1" dirty="0"/>
          </a:p>
          <a:p>
            <a:pPr algn="l"/>
            <a:endParaRPr lang="en-US" sz="3000" b="1" i="0" dirty="0">
              <a:effectLst/>
            </a:endParaRPr>
          </a:p>
          <a:p>
            <a:pPr algn="l"/>
            <a:endParaRPr lang="en-US" sz="3000" b="1" dirty="0"/>
          </a:p>
          <a:p>
            <a:pPr algn="l"/>
            <a:endParaRPr lang="en-US" sz="3000" b="1" i="0" dirty="0">
              <a:effectLst/>
            </a:endParaRPr>
          </a:p>
          <a:p>
            <a:pPr algn="l"/>
            <a:endParaRPr lang="en-US" sz="3000" b="1" dirty="0"/>
          </a:p>
          <a:p>
            <a:pPr algn="l"/>
            <a:endParaRPr lang="en-US" sz="3000" b="0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03349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88BDCA587B344BBA6CB1A93FAE6998" ma:contentTypeVersion="2" ma:contentTypeDescription="Create a new document." ma:contentTypeScope="" ma:versionID="7a8e4b6720badb2566a0cfeddfaf2856">
  <xsd:schema xmlns:xsd="http://www.w3.org/2001/XMLSchema" xmlns:xs="http://www.w3.org/2001/XMLSchema" xmlns:p="http://schemas.microsoft.com/office/2006/metadata/properties" xmlns:ns2="ba111d12-426d-4af0-bcb6-460e36974645" targetNamespace="http://schemas.microsoft.com/office/2006/metadata/properties" ma:root="true" ma:fieldsID="989b05398519136c88ba0a8d54e3c3da" ns2:_="">
    <xsd:import namespace="ba111d12-426d-4af0-bcb6-460e3697464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111d12-426d-4af0-bcb6-460e369746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598EE6F-E26B-42BB-A8C4-ECA40997D30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6C2DE78-7F75-46EF-BA1C-8DDDE33EBFA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a111d12-426d-4af0-bcb6-460e3697464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7C6131-C561-4201-AE06-D21CDE528BF4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805</TotalTime>
  <Words>874</Words>
  <Application>Microsoft Macintosh PowerPoint</Application>
  <PresentationFormat>Widescreen</PresentationFormat>
  <Paragraphs>220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Charter</vt:lpstr>
      <vt:lpstr>Wingdings</vt:lpstr>
      <vt:lpstr>Office Theme</vt:lpstr>
      <vt:lpstr>Stack</vt:lpstr>
      <vt:lpstr>What is a Stack?</vt:lpstr>
      <vt:lpstr>What is a Stack?</vt:lpstr>
      <vt:lpstr>Last In First Out</vt:lpstr>
      <vt:lpstr>Basic Operations in a Stack</vt:lpstr>
      <vt:lpstr>Push</vt:lpstr>
      <vt:lpstr>Pop</vt:lpstr>
      <vt:lpstr>Size</vt:lpstr>
      <vt:lpstr>Peek</vt:lpstr>
      <vt:lpstr>Implementation of Stack</vt:lpstr>
      <vt:lpstr>Stack implementation using Lists</vt:lpstr>
      <vt:lpstr>Push operation </vt:lpstr>
      <vt:lpstr>Pop operation</vt:lpstr>
      <vt:lpstr>Applications of a Stack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SLY Ponio</dc:creator>
  <cp:lastModifiedBy>Ponio, Elizer Jr</cp:lastModifiedBy>
  <cp:revision>45</cp:revision>
  <dcterms:created xsi:type="dcterms:W3CDTF">2022-05-11T03:47:05Z</dcterms:created>
  <dcterms:modified xsi:type="dcterms:W3CDTF">2023-08-28T05:12:08Z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0x0101007188BDCA587B344BBA6CB1A93FAE6998</vt:lpwstr>
  </property>
</Properties>
</file>

<file path=docProps/thumbnail.jpeg>
</file>